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28"/>
  </p:notesMasterIdLst>
  <p:handoutMasterIdLst>
    <p:handoutMasterId r:id="rId29"/>
  </p:handoutMasterIdLst>
  <p:sldIdLst>
    <p:sldId id="256" r:id="rId5"/>
    <p:sldId id="257" r:id="rId6"/>
    <p:sldId id="258" r:id="rId7"/>
    <p:sldId id="291" r:id="rId8"/>
    <p:sldId id="292" r:id="rId9"/>
    <p:sldId id="297" r:id="rId10"/>
    <p:sldId id="293" r:id="rId11"/>
    <p:sldId id="294" r:id="rId12"/>
    <p:sldId id="295" r:id="rId13"/>
    <p:sldId id="296" r:id="rId14"/>
    <p:sldId id="276" r:id="rId15"/>
    <p:sldId id="288" r:id="rId16"/>
    <p:sldId id="289" r:id="rId17"/>
    <p:sldId id="290" r:id="rId18"/>
    <p:sldId id="299" r:id="rId19"/>
    <p:sldId id="298" r:id="rId20"/>
    <p:sldId id="283" r:id="rId21"/>
    <p:sldId id="260" r:id="rId22"/>
    <p:sldId id="259" r:id="rId23"/>
    <p:sldId id="261" r:id="rId24"/>
    <p:sldId id="262" r:id="rId25"/>
    <p:sldId id="263" r:id="rId26"/>
    <p:sldId id="27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FB4E956-3CA0-4469-A27E-D34EB928C34E}" v="1" dt="2023-03-13T13:25:49.4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92" autoAdjust="0"/>
    <p:restoredTop sz="86413" autoAdjust="0"/>
  </p:normalViewPr>
  <p:slideViewPr>
    <p:cSldViewPr>
      <p:cViewPr varScale="1">
        <p:scale>
          <a:sx n="74" d="100"/>
          <a:sy n="74" d="100"/>
        </p:scale>
        <p:origin x="81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849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presProps" Target="presProps.xml"/><Relationship Id="rId35" Type="http://schemas.microsoft.com/office/2015/10/relationships/revisionInfo" Target="revisionInfo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en Russell" userId="9f8b9e64-6fa5-4504-bbe3-db38cee4c063" providerId="ADAL" clId="{DFB4E956-3CA0-4469-A27E-D34EB928C34E}"/>
    <pc:docChg chg="custSel modSld">
      <pc:chgData name="Helen Russell" userId="9f8b9e64-6fa5-4504-bbe3-db38cee4c063" providerId="ADAL" clId="{DFB4E956-3CA0-4469-A27E-D34EB928C34E}" dt="2023-03-13T13:25:49.947" v="9" actId="27636"/>
      <pc:docMkLst>
        <pc:docMk/>
      </pc:docMkLst>
      <pc:sldChg chg="modSp mod">
        <pc:chgData name="Helen Russell" userId="9f8b9e64-6fa5-4504-bbe3-db38cee4c063" providerId="ADAL" clId="{DFB4E956-3CA0-4469-A27E-D34EB928C34E}" dt="2023-03-13T13:25:49.856" v="2" actId="27636"/>
        <pc:sldMkLst>
          <pc:docMk/>
          <pc:sldMk cId="0" sldId="257"/>
        </pc:sldMkLst>
        <pc:spChg chg="mod">
          <ac:chgData name="Helen Russell" userId="9f8b9e64-6fa5-4504-bbe3-db38cee4c063" providerId="ADAL" clId="{DFB4E956-3CA0-4469-A27E-D34EB928C34E}" dt="2023-03-13T13:25:49.849" v="1" actId="27636"/>
          <ac:spMkLst>
            <pc:docMk/>
            <pc:sldMk cId="0" sldId="257"/>
            <ac:spMk id="2" creationId="{00000000-0000-0000-0000-000000000000}"/>
          </ac:spMkLst>
        </pc:spChg>
        <pc:spChg chg="mod">
          <ac:chgData name="Helen Russell" userId="9f8b9e64-6fa5-4504-bbe3-db38cee4c063" providerId="ADAL" clId="{DFB4E956-3CA0-4469-A27E-D34EB928C34E}" dt="2023-03-13T13:25:49.856" v="2" actId="27636"/>
          <ac:spMkLst>
            <pc:docMk/>
            <pc:sldMk cId="0" sldId="257"/>
            <ac:spMk id="7171" creationId="{00000000-0000-0000-0000-000000000000}"/>
          </ac:spMkLst>
        </pc:spChg>
      </pc:sldChg>
      <pc:sldChg chg="modSp mod">
        <pc:chgData name="Helen Russell" userId="9f8b9e64-6fa5-4504-bbe3-db38cee4c063" providerId="ADAL" clId="{DFB4E956-3CA0-4469-A27E-D34EB928C34E}" dt="2023-03-13T13:25:49.865" v="4" actId="27636"/>
        <pc:sldMkLst>
          <pc:docMk/>
          <pc:sldMk cId="0" sldId="258"/>
        </pc:sldMkLst>
        <pc:spChg chg="mod">
          <ac:chgData name="Helen Russell" userId="9f8b9e64-6fa5-4504-bbe3-db38cee4c063" providerId="ADAL" clId="{DFB4E956-3CA0-4469-A27E-D34EB928C34E}" dt="2023-03-13T13:25:49.861" v="3" actId="27636"/>
          <ac:spMkLst>
            <pc:docMk/>
            <pc:sldMk cId="0" sldId="258"/>
            <ac:spMk id="2" creationId="{00000000-0000-0000-0000-000000000000}"/>
          </ac:spMkLst>
        </pc:spChg>
        <pc:spChg chg="mod">
          <ac:chgData name="Helen Russell" userId="9f8b9e64-6fa5-4504-bbe3-db38cee4c063" providerId="ADAL" clId="{DFB4E956-3CA0-4469-A27E-D34EB928C34E}" dt="2023-03-13T13:25:49.865" v="4" actId="27636"/>
          <ac:spMkLst>
            <pc:docMk/>
            <pc:sldMk cId="0" sldId="258"/>
            <ac:spMk id="8195" creationId="{00000000-0000-0000-0000-000000000000}"/>
          </ac:spMkLst>
        </pc:spChg>
      </pc:sldChg>
      <pc:sldChg chg="modSp mod">
        <pc:chgData name="Helen Russell" userId="9f8b9e64-6fa5-4504-bbe3-db38cee4c063" providerId="ADAL" clId="{DFB4E956-3CA0-4469-A27E-D34EB928C34E}" dt="2023-03-13T13:25:49.947" v="9" actId="27636"/>
        <pc:sldMkLst>
          <pc:docMk/>
          <pc:sldMk cId="0" sldId="262"/>
        </pc:sldMkLst>
        <pc:spChg chg="mod">
          <ac:chgData name="Helen Russell" userId="9f8b9e64-6fa5-4504-bbe3-db38cee4c063" providerId="ADAL" clId="{DFB4E956-3CA0-4469-A27E-D34EB928C34E}" dt="2023-03-13T13:25:49.947" v="9" actId="27636"/>
          <ac:spMkLst>
            <pc:docMk/>
            <pc:sldMk cId="0" sldId="262"/>
            <ac:spMk id="20483" creationId="{00000000-0000-0000-0000-000000000000}"/>
          </ac:spMkLst>
        </pc:spChg>
      </pc:sldChg>
      <pc:sldChg chg="modSp mod">
        <pc:chgData name="Helen Russell" userId="9f8b9e64-6fa5-4504-bbe3-db38cee4c063" providerId="ADAL" clId="{DFB4E956-3CA0-4469-A27E-D34EB928C34E}" dt="2023-03-13T13:25:49.887" v="5" actId="27636"/>
        <pc:sldMkLst>
          <pc:docMk/>
          <pc:sldMk cId="3011182598" sldId="292"/>
        </pc:sldMkLst>
        <pc:spChg chg="mod">
          <ac:chgData name="Helen Russell" userId="9f8b9e64-6fa5-4504-bbe3-db38cee4c063" providerId="ADAL" clId="{DFB4E956-3CA0-4469-A27E-D34EB928C34E}" dt="2023-03-13T13:25:49.887" v="5" actId="27636"/>
          <ac:spMkLst>
            <pc:docMk/>
            <pc:sldMk cId="3011182598" sldId="292"/>
            <ac:spMk id="14339" creationId="{00000000-0000-0000-0000-000000000000}"/>
          </ac:spMkLst>
        </pc:spChg>
      </pc:sldChg>
      <pc:sldChg chg="modSp mod">
        <pc:chgData name="Helen Russell" userId="9f8b9e64-6fa5-4504-bbe3-db38cee4c063" providerId="ADAL" clId="{DFB4E956-3CA0-4469-A27E-D34EB928C34E}" dt="2023-03-13T13:25:49.913" v="7" actId="27636"/>
        <pc:sldMkLst>
          <pc:docMk/>
          <pc:sldMk cId="621506481" sldId="294"/>
        </pc:sldMkLst>
        <pc:spChg chg="mod">
          <ac:chgData name="Helen Russell" userId="9f8b9e64-6fa5-4504-bbe3-db38cee4c063" providerId="ADAL" clId="{DFB4E956-3CA0-4469-A27E-D34EB928C34E}" dt="2023-03-13T13:25:49.399" v="0"/>
          <ac:spMkLst>
            <pc:docMk/>
            <pc:sldMk cId="621506481" sldId="294"/>
            <ac:spMk id="2" creationId="{00000000-0000-0000-0000-000000000000}"/>
          </ac:spMkLst>
        </pc:spChg>
        <pc:spChg chg="mod">
          <ac:chgData name="Helen Russell" userId="9f8b9e64-6fa5-4504-bbe3-db38cee4c063" providerId="ADAL" clId="{DFB4E956-3CA0-4469-A27E-D34EB928C34E}" dt="2023-03-13T13:25:49.913" v="7" actId="27636"/>
          <ac:spMkLst>
            <pc:docMk/>
            <pc:sldMk cId="621506481" sldId="294"/>
            <ac:spMk id="16387" creationId="{00000000-0000-0000-0000-000000000000}"/>
          </ac:spMkLst>
        </pc:spChg>
      </pc:sldChg>
      <pc:sldChg chg="modSp mod">
        <pc:chgData name="Helen Russell" userId="9f8b9e64-6fa5-4504-bbe3-db38cee4c063" providerId="ADAL" clId="{DFB4E956-3CA0-4469-A27E-D34EB928C34E}" dt="2023-03-13T13:25:49.900" v="6" actId="27636"/>
        <pc:sldMkLst>
          <pc:docMk/>
          <pc:sldMk cId="73116831" sldId="297"/>
        </pc:sldMkLst>
        <pc:spChg chg="mod">
          <ac:chgData name="Helen Russell" userId="9f8b9e64-6fa5-4504-bbe3-db38cee4c063" providerId="ADAL" clId="{DFB4E956-3CA0-4469-A27E-D34EB928C34E}" dt="2023-03-13T13:25:49.399" v="0"/>
          <ac:spMkLst>
            <pc:docMk/>
            <pc:sldMk cId="73116831" sldId="297"/>
            <ac:spMk id="2" creationId="{00000000-0000-0000-0000-000000000000}"/>
          </ac:spMkLst>
        </pc:spChg>
        <pc:spChg chg="mod">
          <ac:chgData name="Helen Russell" userId="9f8b9e64-6fa5-4504-bbe3-db38cee4c063" providerId="ADAL" clId="{DFB4E956-3CA0-4469-A27E-D34EB928C34E}" dt="2023-03-13T13:25:49.900" v="6" actId="27636"/>
          <ac:spMkLst>
            <pc:docMk/>
            <pc:sldMk cId="73116831" sldId="297"/>
            <ac:spMk id="3" creationId="{00000000-0000-0000-0000-000000000000}"/>
          </ac:spMkLst>
        </pc:spChg>
      </pc:sldChg>
      <pc:sldChg chg="modSp mod">
        <pc:chgData name="Helen Russell" userId="9f8b9e64-6fa5-4504-bbe3-db38cee4c063" providerId="ADAL" clId="{DFB4E956-3CA0-4469-A27E-D34EB928C34E}" dt="2023-03-13T13:25:49.931" v="8" actId="27636"/>
        <pc:sldMkLst>
          <pc:docMk/>
          <pc:sldMk cId="2605805812" sldId="298"/>
        </pc:sldMkLst>
        <pc:spChg chg="mod">
          <ac:chgData name="Helen Russell" userId="9f8b9e64-6fa5-4504-bbe3-db38cee4c063" providerId="ADAL" clId="{DFB4E956-3CA0-4469-A27E-D34EB928C34E}" dt="2023-03-13T13:25:49.931" v="8" actId="27636"/>
          <ac:spMkLst>
            <pc:docMk/>
            <pc:sldMk cId="2605805812" sldId="298"/>
            <ac:spMk id="2" creationId="{00000000-0000-0000-0000-000000000000}"/>
          </ac:spMkLst>
        </pc:spChg>
      </pc:sldChg>
      <pc:sldChg chg="modSp">
        <pc:chgData name="Helen Russell" userId="9f8b9e64-6fa5-4504-bbe3-db38cee4c063" providerId="ADAL" clId="{DFB4E956-3CA0-4469-A27E-D34EB928C34E}" dt="2023-03-13T13:25:49.399" v="0"/>
        <pc:sldMkLst>
          <pc:docMk/>
          <pc:sldMk cId="2110198175" sldId="299"/>
        </pc:sldMkLst>
        <pc:spChg chg="mod">
          <ac:chgData name="Helen Russell" userId="9f8b9e64-6fa5-4504-bbe3-db38cee4c063" providerId="ADAL" clId="{DFB4E956-3CA0-4469-A27E-D34EB928C34E}" dt="2023-03-13T13:25:49.399" v="0"/>
          <ac:spMkLst>
            <pc:docMk/>
            <pc:sldMk cId="2110198175" sldId="299"/>
            <ac:spMk id="2" creationId="{00000000-0000-0000-0000-000000000000}"/>
          </ac:spMkLst>
        </pc:spChg>
        <pc:spChg chg="mod">
          <ac:chgData name="Helen Russell" userId="9f8b9e64-6fa5-4504-bbe3-db38cee4c063" providerId="ADAL" clId="{DFB4E956-3CA0-4469-A27E-D34EB928C34E}" dt="2023-03-13T13:25:49.399" v="0"/>
          <ac:spMkLst>
            <pc:docMk/>
            <pc:sldMk cId="2110198175" sldId="29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17105AA-B128-416F-ABA4-C2159E7862E0}" type="datetimeFigureOut">
              <a:rPr lang="en-US" altLang="en-US"/>
              <a:pPr>
                <a:defRPr/>
              </a:pPr>
              <a:t>3/13/2023</a:t>
            </a:fld>
            <a:endParaRPr lang="en-US" altLang="en-US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4BF474F0-85B5-4799-B6A1-9735DAF472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98927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DCE90BF-C64D-4FDF-A746-8F757AA87991}" type="datetimeFigureOut">
              <a:rPr lang="en-US"/>
              <a:pPr>
                <a:defRPr/>
              </a:pPr>
              <a:t>3/13/2023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CAEBD10-AA7C-46FF-9F46-2E9D854972B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12695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0C39182-C05A-4EA9-A662-31C545E0F493}" type="datetimeFigureOut">
              <a:rPr lang="en-US" smtClean="0"/>
              <a:pPr>
                <a:defRPr/>
              </a:pPr>
              <a:t>3/13/2023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8B317E-D587-4A42-8B83-CFC5241D94E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583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79FBC3-BE40-4948-BE53-C162ECB1448A}" type="datetimeFigureOut">
              <a:rPr lang="en-US" smtClean="0"/>
              <a:pPr>
                <a:defRPr/>
              </a:pPr>
              <a:t>3/13/2023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B896-A743-4955-A592-8B6FCE18DFD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8922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79FBC3-BE40-4948-BE53-C162ECB1448A}" type="datetimeFigureOut">
              <a:rPr lang="en-US" smtClean="0"/>
              <a:pPr>
                <a:defRPr/>
              </a:pPr>
              <a:t>3/13/2023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B896-A743-4955-A592-8B6FCE18DFD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30318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79FBC3-BE40-4948-BE53-C162ECB1448A}" type="datetimeFigureOut">
              <a:rPr lang="en-US" smtClean="0"/>
              <a:pPr>
                <a:defRPr/>
              </a:pPr>
              <a:t>3/13/2023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B896-A743-4955-A592-8B6FCE18DFD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79969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79FBC3-BE40-4948-BE53-C162ECB1448A}" type="datetimeFigureOut">
              <a:rPr lang="en-US" smtClean="0"/>
              <a:pPr>
                <a:defRPr/>
              </a:pPr>
              <a:t>3/13/2023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B896-A743-4955-A592-8B6FCE18DFD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2613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79FBC3-BE40-4948-BE53-C162ECB1448A}" type="datetimeFigureOut">
              <a:rPr lang="en-US" smtClean="0"/>
              <a:pPr>
                <a:defRPr/>
              </a:pPr>
              <a:t>3/13/2023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B896-A743-4955-A592-8B6FCE18DFD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326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79FBC3-BE40-4948-BE53-C162ECB1448A}" type="datetimeFigureOut">
              <a:rPr lang="en-US" smtClean="0"/>
              <a:pPr>
                <a:defRPr/>
              </a:pPr>
              <a:t>3/13/2023</a:t>
            </a:fld>
            <a:endParaRPr lang="en-GB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40B896-A743-4955-A592-8B6FCE18DFD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5766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87F0EE-D398-4C77-90F3-7057F1A25F0D}" type="datetimeFigureOut">
              <a:rPr lang="en-US" smtClean="0"/>
              <a:pPr>
                <a:defRPr/>
              </a:pPr>
              <a:t>3/13/2023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A9DB96-B467-46C6-9CF3-C5F10040DC7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3470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F10467-666F-4E57-9409-E7CD3EB5D460}" type="datetimeFigureOut">
              <a:rPr lang="en-US" smtClean="0"/>
              <a:pPr>
                <a:defRPr/>
              </a:pPr>
              <a:t>3/13/2023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70678D-712A-45BC-9092-35CAAE30CE2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663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AA8BFB-DD3A-42B9-B1EF-72BF637998D5}" type="datetimeFigureOut">
              <a:rPr lang="en-US" smtClean="0"/>
              <a:pPr>
                <a:defRPr/>
              </a:pPr>
              <a:t>3/13/2023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5A5036-3E45-4EC5-9A34-6739C676942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6137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8213DB-530B-4202-86A0-42634462934D}" type="datetimeFigureOut">
              <a:rPr lang="en-US" smtClean="0"/>
              <a:pPr>
                <a:defRPr/>
              </a:pPr>
              <a:t>3/13/2023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B2C411-EA9F-445F-BB32-66D93527350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206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00C248-C23E-44C2-AB53-0416CC4B5E95}" type="datetimeFigureOut">
              <a:rPr lang="en-US" smtClean="0"/>
              <a:pPr>
                <a:defRPr/>
              </a:pPr>
              <a:t>3/13/2023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59112-A191-4FE0-9E94-0604EC56B8D2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626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58CD56-588A-4735-A761-8F94CCA6E4D0}" type="datetimeFigureOut">
              <a:rPr lang="en-US" smtClean="0"/>
              <a:pPr>
                <a:defRPr/>
              </a:pPr>
              <a:t>3/13/2023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550EC-78D2-499B-8F94-9DB2A385B74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3003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1B3BAC-CD23-4912-92FF-EA7EF68A0D7B}" type="datetimeFigureOut">
              <a:rPr lang="en-US" smtClean="0"/>
              <a:pPr>
                <a:defRPr/>
              </a:pPr>
              <a:t>3/13/2023</a:t>
            </a:fld>
            <a:endParaRPr lang="en-GB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0ACC78-2E2A-4EF6-A604-B0FE845700E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2478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843B4C-B9C9-42C3-8ED2-3E934B5C462A}" type="datetimeFigureOut">
              <a:rPr lang="en-US" smtClean="0"/>
              <a:pPr>
                <a:defRPr/>
              </a:pPr>
              <a:t>3/13/2023</a:t>
            </a:fld>
            <a:endParaRPr lang="en-GB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66E1A3-4B6B-40DC-91AD-01E46923DC60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0855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822B6D-2E00-4921-8F51-AF4837D80DB7}" type="datetimeFigureOut">
              <a:rPr lang="en-US" smtClean="0"/>
              <a:pPr>
                <a:defRPr/>
              </a:pPr>
              <a:t>3/13/2023</a:t>
            </a:fld>
            <a:endParaRPr lang="en-GB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C453A-8C4B-48C8-8D3D-1AAF51A9AF1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0601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2B8D9E8-0BE8-471E-80C9-BD4E23277B17}" type="datetimeFigureOut">
              <a:rPr lang="en-US" smtClean="0"/>
              <a:pPr>
                <a:defRPr/>
              </a:pPr>
              <a:t>3/13/2023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D5EA6B-134B-460B-9E49-669FEB88943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672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fld id="{5179FBC3-BE40-4948-BE53-C162ECB1448A}" type="datetimeFigureOut">
              <a:rPr lang="en-US" smtClean="0"/>
              <a:pPr>
                <a:defRPr/>
              </a:pPr>
              <a:t>3/13/2023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840B896-A743-4955-A592-8B6FCE18DFD3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26810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533400"/>
            <a:ext cx="8076732" cy="286816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GB" dirty="0"/>
              <a:t>Year 6 SATs </a:t>
            </a:r>
            <a:br>
              <a:rPr lang="en-GB" dirty="0"/>
            </a:br>
            <a:r>
              <a:rPr lang="en-GB" dirty="0"/>
              <a:t>Parents’ Meeting</a:t>
            </a:r>
            <a:br>
              <a:rPr lang="en-GB" dirty="0"/>
            </a:br>
            <a:r>
              <a:rPr lang="en-GB" dirty="0"/>
              <a:t>Friday 17</a:t>
            </a:r>
            <a:r>
              <a:rPr lang="en-GB" baseline="30000" dirty="0"/>
              <a:t>th</a:t>
            </a:r>
            <a:r>
              <a:rPr lang="en-GB" dirty="0"/>
              <a:t> March 2023</a:t>
            </a:r>
          </a:p>
        </p:txBody>
      </p:sp>
      <p:sp>
        <p:nvSpPr>
          <p:cNvPr id="6147" name="Subtitle 2"/>
          <p:cNvSpPr>
            <a:spLocks noGrp="1"/>
          </p:cNvSpPr>
          <p:nvPr>
            <p:ph type="subTitle" idx="1"/>
          </p:nvPr>
        </p:nvSpPr>
        <p:spPr>
          <a:xfrm>
            <a:off x="3354388" y="3540125"/>
            <a:ext cx="2513012" cy="896938"/>
          </a:xfrm>
        </p:spPr>
        <p:txBody>
          <a:bodyPr/>
          <a:lstStyle/>
          <a:p>
            <a:pPr eaLnBrk="1" hangingPunct="1"/>
            <a:endParaRPr lang="en-GB" alt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6713" y="354013"/>
            <a:ext cx="8420100" cy="71596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407988" y="427038"/>
            <a:ext cx="3568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chemeClr val="bg1"/>
                </a:solidFill>
                <a:latin typeface="BPreplay" pitchFamily="50" charset="0"/>
              </a:rPr>
              <a:t>Sample Questions</a:t>
            </a:r>
          </a:p>
        </p:txBody>
      </p:sp>
      <p:pic>
        <p:nvPicPr>
          <p:cNvPr id="17412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6732588"/>
            <a:ext cx="582612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55600" y="1177925"/>
            <a:ext cx="8429625" cy="5329238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/>
          <a:lstStyle/>
          <a:p>
            <a:pPr marL="93663">
              <a:defRPr/>
            </a:pPr>
            <a:r>
              <a:rPr lang="en-GB" sz="1600" b="1" dirty="0">
                <a:solidFill>
                  <a:schemeClr val="bg2">
                    <a:lumMod val="10000"/>
                  </a:schemeClr>
                </a:solidFill>
                <a:latin typeface="BPreplay" panose="02000503000000020004" pitchFamily="50" charset="0"/>
              </a:rPr>
              <a:t>Maths Paper 2 / Paper 3 : Reasoning</a:t>
            </a:r>
          </a:p>
        </p:txBody>
      </p:sp>
      <p:pic>
        <p:nvPicPr>
          <p:cNvPr id="17415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213" y="1868488"/>
            <a:ext cx="7013575" cy="463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1566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2852936"/>
            <a:ext cx="72390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GB" sz="9600" dirty="0"/>
              <a:t>English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600" y="1177925"/>
            <a:ext cx="8429625" cy="5329238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/>
          <a:lstStyle/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bg2">
                    <a:lumMod val="10000"/>
                  </a:schemeClr>
                </a:solidFill>
                <a:latin typeface="BPreplay" panose="02000503000000020004" pitchFamily="50" charset="0"/>
              </a:rPr>
              <a:t>The Reading Test consists of a single test paper with three unrelated reading texts.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bg2">
                  <a:lumMod val="10000"/>
                </a:schemeClr>
              </a:solidFill>
              <a:latin typeface="BPreplay" panose="02000503000000020004" pitchFamily="50" charset="0"/>
            </a:endParaRP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bg2">
                    <a:lumMod val="10000"/>
                  </a:schemeClr>
                </a:solidFill>
                <a:latin typeface="BPreplay" panose="02000503000000020004" pitchFamily="50" charset="0"/>
              </a:rPr>
              <a:t>Children are given 60 minutes in total, which includes reading the texts and answering the questions.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bg2">
                  <a:lumMod val="10000"/>
                </a:schemeClr>
              </a:solidFill>
              <a:latin typeface="BPreplay" panose="02000503000000020004" pitchFamily="50" charset="0"/>
            </a:endParaRP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bg2">
                    <a:lumMod val="10000"/>
                  </a:schemeClr>
                </a:solidFill>
                <a:latin typeface="BPreplay" panose="02000503000000020004" pitchFamily="50" charset="0"/>
              </a:rPr>
              <a:t>A total of 50 marks are available.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bg2">
                  <a:lumMod val="10000"/>
                </a:schemeClr>
              </a:solidFill>
              <a:latin typeface="BPreplay" panose="02000503000000020004" pitchFamily="50" charset="0"/>
            </a:endParaRP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bg2">
                    <a:lumMod val="10000"/>
                  </a:schemeClr>
                </a:solidFill>
                <a:latin typeface="BPreplay" panose="02000503000000020004" pitchFamily="50" charset="0"/>
              </a:rPr>
              <a:t>Questions are designed to assess the comprehension and understanding of a child’s reading.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bg2">
                  <a:lumMod val="10000"/>
                </a:schemeClr>
              </a:solidFill>
              <a:latin typeface="BPreplay" panose="02000503000000020004" pitchFamily="50" charset="0"/>
            </a:endParaRP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bg2">
                    <a:lumMod val="10000"/>
                  </a:schemeClr>
                </a:solidFill>
                <a:latin typeface="BPreplay" panose="02000503000000020004" pitchFamily="50" charset="0"/>
              </a:rPr>
              <a:t>Some questions are multiple choice or selected response, others require short answers and some require an extended response or explanation.</a:t>
            </a:r>
          </a:p>
        </p:txBody>
      </p:sp>
      <p:sp>
        <p:nvSpPr>
          <p:cNvPr id="9" name="Rectangle 8"/>
          <p:cNvSpPr/>
          <p:nvPr/>
        </p:nvSpPr>
        <p:spPr>
          <a:xfrm>
            <a:off x="366713" y="354013"/>
            <a:ext cx="8420100" cy="71596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0244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6715125"/>
            <a:ext cx="582612" cy="8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Rectangle 3"/>
          <p:cNvSpPr>
            <a:spLocks noChangeArrowheads="1"/>
          </p:cNvSpPr>
          <p:nvPr/>
        </p:nvSpPr>
        <p:spPr bwMode="auto">
          <a:xfrm>
            <a:off x="407988" y="401638"/>
            <a:ext cx="188118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BPreplay" pitchFamily="50" charset="0"/>
              </a:rPr>
              <a:t>Reading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22452" y="971598"/>
            <a:ext cx="8429625" cy="5532437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/>
          <a:lstStyle/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700" b="1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The Reading Test consists of a single test paper with three unrelated reading texts.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sz="1700" b="1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700" b="1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Children are given 60 minutes in total, which includes reading the texts and answering the questions.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sz="1700" b="1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700" b="1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A total of 50 marks are available.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sz="1700" b="1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700" b="1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Questions are designed to assess the comprehension and understanding of a child’s reading.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sz="1700" b="1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700" b="1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Some questions are multiple choice or selected response, others require short answers and some require an extended response or explanation.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sz="1700" b="1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700" b="1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Previous papers are available online to look through by typing into google search previous SATS papers. 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sz="1700" b="1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700" b="1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Helping at home – Children to read class library book which is targeted at the correct level. Encourage children to talk about the book and discuss characters, actions etc. </a:t>
            </a:r>
          </a:p>
        </p:txBody>
      </p:sp>
    </p:spTree>
    <p:extLst>
      <p:ext uri="{BB962C8B-B14F-4D97-AF65-F5344CB8AC3E}">
        <p14:creationId xmlns:p14="http://schemas.microsoft.com/office/powerpoint/2010/main" val="738705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600" y="1177925"/>
            <a:ext cx="8429625" cy="5329238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/>
          <a:lstStyle/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bg2">
                    <a:lumMod val="10000"/>
                  </a:schemeClr>
                </a:solidFill>
                <a:latin typeface="BPreplay" panose="02000503000000020004" pitchFamily="50" charset="0"/>
              </a:rPr>
              <a:t>A Spelling test is administered containing 20 words, lasting approximately 15 minutes.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bg2">
                  <a:lumMod val="10000"/>
                </a:schemeClr>
              </a:solidFill>
              <a:latin typeface="BPreplay" panose="02000503000000020004" pitchFamily="50" charset="0"/>
            </a:endParaRP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bg2">
                    <a:lumMod val="10000"/>
                  </a:schemeClr>
                </a:solidFill>
                <a:latin typeface="BPreplay" panose="02000503000000020004" pitchFamily="50" charset="0"/>
              </a:rPr>
              <a:t>A separate test is given on Punctuation, Vocabulary and Grammar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bg2">
                  <a:lumMod val="10000"/>
                </a:schemeClr>
              </a:solidFill>
              <a:latin typeface="BPreplay" panose="02000503000000020004" pitchFamily="50" charset="0"/>
            </a:endParaRP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bg2">
                    <a:lumMod val="10000"/>
                  </a:schemeClr>
                </a:solidFill>
                <a:latin typeface="BPreplay" panose="02000503000000020004" pitchFamily="50" charset="0"/>
              </a:rPr>
              <a:t>This test lasts for 45 minutes and requires short answer questions, including some multiple choice.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sz="1600" dirty="0">
              <a:solidFill>
                <a:schemeClr val="bg2">
                  <a:lumMod val="10000"/>
                </a:schemeClr>
              </a:solidFill>
              <a:latin typeface="BPreplay" panose="02000503000000020004" pitchFamily="50" charset="0"/>
            </a:endParaRP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solidFill>
                  <a:schemeClr val="bg2">
                    <a:lumMod val="10000"/>
                  </a:schemeClr>
                </a:solidFill>
                <a:latin typeface="BPreplay" panose="02000503000000020004" pitchFamily="50" charset="0"/>
              </a:rPr>
              <a:t>Marks for these two tests are added together to give a total for Spelling, Punctuation and Grammar.</a:t>
            </a:r>
          </a:p>
        </p:txBody>
      </p:sp>
      <p:sp>
        <p:nvSpPr>
          <p:cNvPr id="9" name="Rectangle 8"/>
          <p:cNvSpPr/>
          <p:nvPr/>
        </p:nvSpPr>
        <p:spPr>
          <a:xfrm>
            <a:off x="366713" y="354013"/>
            <a:ext cx="8420100" cy="71596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1268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6715125"/>
            <a:ext cx="582612" cy="8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3"/>
          <p:cNvSpPr>
            <a:spLocks noChangeArrowheads="1"/>
          </p:cNvSpPr>
          <p:nvPr/>
        </p:nvSpPr>
        <p:spPr bwMode="auto">
          <a:xfrm>
            <a:off x="407988" y="401638"/>
            <a:ext cx="7620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BPreplay" pitchFamily="50" charset="0"/>
              </a:rPr>
              <a:t>Spelling, Punctuation and Grammar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7040" y="1182688"/>
            <a:ext cx="8429625" cy="5329237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/>
          <a:lstStyle/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A Spelling test is administered containing 20 words, lasting approximately 15 minutes.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A separate test is given on Punctuation, Vocabulary and Grammar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This test lasts for 45 minutes and requires short answer questions, including some multiple choice.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Marks for these two tests are added together to give a total for Spelling, Punctuation and Grammar.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Again samples are available online.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dirty="0">
                <a:solidFill>
                  <a:schemeClr val="bg2">
                    <a:lumMod val="10000"/>
                  </a:schemeClr>
                </a:solidFill>
                <a:latin typeface="Trebuchet MS" panose="020B0603020202020204" pitchFamily="34" charset="0"/>
              </a:rPr>
              <a:t>Children have been working through these skills in class and have been exposed to the vocabulary. </a:t>
            </a:r>
          </a:p>
          <a:p>
            <a:pPr marL="182562">
              <a:defRPr/>
            </a:pPr>
            <a:endParaRPr lang="en-GB" sz="2400" dirty="0">
              <a:solidFill>
                <a:schemeClr val="bg2">
                  <a:lumMod val="10000"/>
                </a:schemeClr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23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600" y="1177925"/>
            <a:ext cx="8429625" cy="5329238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/>
          <a:lstStyle/>
          <a:p>
            <a:pPr marL="93663">
              <a:defRPr/>
            </a:pPr>
            <a:r>
              <a:rPr lang="en-GB" sz="1600" b="1" dirty="0">
                <a:solidFill>
                  <a:schemeClr val="bg2">
                    <a:lumMod val="10000"/>
                  </a:schemeClr>
                </a:solidFill>
                <a:latin typeface="BPreplay" panose="02000503000000020004" pitchFamily="50" charset="0"/>
              </a:rPr>
              <a:t>Grammar, Punctuation and Spelling Paper 1</a:t>
            </a:r>
          </a:p>
        </p:txBody>
      </p:sp>
      <p:sp>
        <p:nvSpPr>
          <p:cNvPr id="9" name="Rectangle 8"/>
          <p:cNvSpPr/>
          <p:nvPr/>
        </p:nvSpPr>
        <p:spPr>
          <a:xfrm>
            <a:off x="366713" y="354013"/>
            <a:ext cx="8420100" cy="71596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12292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6715125"/>
            <a:ext cx="582612" cy="8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3" name="Rectangle 3"/>
          <p:cNvSpPr>
            <a:spLocks noChangeArrowheads="1"/>
          </p:cNvSpPr>
          <p:nvPr/>
        </p:nvSpPr>
        <p:spPr bwMode="auto">
          <a:xfrm>
            <a:off x="407988" y="401638"/>
            <a:ext cx="39941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 b="1">
                <a:solidFill>
                  <a:schemeClr val="bg1"/>
                </a:solidFill>
                <a:latin typeface="BPreplay" pitchFamily="50" charset="0"/>
              </a:rPr>
              <a:t>Sample Questions</a:t>
            </a:r>
          </a:p>
        </p:txBody>
      </p:sp>
      <p:pic>
        <p:nvPicPr>
          <p:cNvPr id="12294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888" y="2141538"/>
            <a:ext cx="7642225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98236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Spelling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Children will have 20 spellings following patterns and formations taught throughout key stage 2. Y3/4 and Y5/6 words.</a:t>
            </a:r>
          </a:p>
          <a:p>
            <a:r>
              <a:rPr lang="en-GB" b="1" dirty="0"/>
              <a:t>Spelling 18: </a:t>
            </a:r>
            <a:r>
              <a:rPr lang="en-GB" dirty="0"/>
              <a:t>The word is </a:t>
            </a:r>
            <a:r>
              <a:rPr lang="en-GB" b="1" dirty="0"/>
              <a:t>tongue</a:t>
            </a:r>
            <a:r>
              <a:rPr lang="en-GB" dirty="0"/>
              <a:t>. I burnt my </a:t>
            </a:r>
            <a:r>
              <a:rPr lang="en-GB" b="1" u="sng" dirty="0"/>
              <a:t>tongue </a:t>
            </a:r>
            <a:r>
              <a:rPr lang="en-GB" dirty="0"/>
              <a:t>on the hot soup. The word is </a:t>
            </a:r>
            <a:r>
              <a:rPr lang="en-GB" b="1" dirty="0"/>
              <a:t>tongue</a:t>
            </a:r>
            <a:r>
              <a:rPr lang="en-GB" dirty="0"/>
              <a:t>.</a:t>
            </a:r>
          </a:p>
          <a:p>
            <a:r>
              <a:rPr lang="en-GB" b="1" dirty="0"/>
              <a:t>Spelling 19: </a:t>
            </a:r>
            <a:r>
              <a:rPr lang="en-GB" dirty="0"/>
              <a:t>The word is </a:t>
            </a:r>
            <a:r>
              <a:rPr lang="en-GB" b="1" dirty="0"/>
              <a:t>accidentally</a:t>
            </a:r>
            <a:r>
              <a:rPr lang="en-GB" dirty="0"/>
              <a:t>. Sarah </a:t>
            </a:r>
            <a:r>
              <a:rPr lang="en-GB" b="1" u="sng" dirty="0"/>
              <a:t>accidentally </a:t>
            </a:r>
            <a:r>
              <a:rPr lang="en-GB" dirty="0"/>
              <a:t>spilled water all over the table. The word is </a:t>
            </a:r>
            <a:r>
              <a:rPr lang="en-GB" b="1" dirty="0"/>
              <a:t>accidentally</a:t>
            </a:r>
            <a:r>
              <a:rPr lang="en-GB" dirty="0"/>
              <a:t>.</a:t>
            </a:r>
          </a:p>
          <a:p>
            <a:r>
              <a:rPr lang="en-GB" b="1" dirty="0"/>
              <a:t>Spelling 20: </a:t>
            </a:r>
            <a:r>
              <a:rPr lang="en-GB" dirty="0"/>
              <a:t>The word is </a:t>
            </a:r>
            <a:r>
              <a:rPr lang="en-GB" b="1" dirty="0"/>
              <a:t>deceive</a:t>
            </a:r>
            <a:r>
              <a:rPr lang="en-GB" dirty="0"/>
              <a:t>. The criminal tried to </a:t>
            </a:r>
            <a:r>
              <a:rPr lang="en-GB" b="1" u="sng" dirty="0"/>
              <a:t>deceive </a:t>
            </a:r>
            <a:r>
              <a:rPr lang="en-GB" dirty="0"/>
              <a:t>the police. The word is </a:t>
            </a:r>
            <a:r>
              <a:rPr lang="en-GB" b="1" dirty="0"/>
              <a:t>deceive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0198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Marks available in each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7239000" cy="4846638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26050"/>
              </p:ext>
            </p:extLst>
          </p:nvPr>
        </p:nvGraphicFramePr>
        <p:xfrm>
          <a:off x="323528" y="1700808"/>
          <a:ext cx="7239000" cy="4297680"/>
        </p:xfrm>
        <a:graphic>
          <a:graphicData uri="http://schemas.openxmlformats.org/drawingml/2006/table">
            <a:tbl>
              <a:tblPr/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English grammar, punctuation and spelling Paper 1: </a:t>
                      </a:r>
                    </a:p>
                    <a:p>
                      <a:endParaRPr lang="en-GB" dirty="0">
                        <a:solidFill>
                          <a:srgbClr val="FF0000"/>
                        </a:solidFill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solidFill>
                          <a:srgbClr val="FF0000"/>
                        </a:solidFill>
                      </a:endParaRPr>
                    </a:p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50 marks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b="1" u="sng" dirty="0">
                          <a:solidFill>
                            <a:srgbClr val="FF0000"/>
                          </a:solidFill>
                        </a:rPr>
                        <a:t>70 marks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English grammar, punctuation and spelling Paper 2: spelling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20 marks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Mathematics Paper 1: arithmetic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40 marks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r>
                        <a:rPr lang="en-GB" dirty="0"/>
                        <a:t>110 marks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/>
                        <a:t>Mathematics Paper 2: reasoning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/>
                        <a:t>35 marks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Mathematics Paper 3: reasoning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35 marks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8058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6713" y="354013"/>
            <a:ext cx="8420100" cy="71596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pic>
        <p:nvPicPr>
          <p:cNvPr id="6148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6715125"/>
            <a:ext cx="582612" cy="84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407987" y="401638"/>
            <a:ext cx="8377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2400" b="1" dirty="0">
                <a:solidFill>
                  <a:schemeClr val="bg1"/>
                </a:solidFill>
                <a:latin typeface="BPreplay" pitchFamily="50" charset="0"/>
              </a:rPr>
              <a:t>Scaled Scores- what is meant by scaled scores?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4611" y="1268760"/>
            <a:ext cx="8429625" cy="5329238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/>
          <a:lstStyle/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When the children have completed their SATS they will receive a RAW score and a scaled score. The scaled score shows if the child is: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sz="1400" b="1" dirty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</a:endParaRP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Working towards year 6 standards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At year 6 standards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At greater depth </a:t>
            </a:r>
          </a:p>
          <a:p>
            <a:pPr marL="342900" indent="-160338">
              <a:buFont typeface="Arial" panose="020B0604020202020204" pitchFamily="34" charset="0"/>
              <a:buChar char="•"/>
              <a:defRPr/>
            </a:pPr>
            <a:endParaRPr lang="en-GB" sz="1400" b="1" dirty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</a:endParaRPr>
          </a:p>
          <a:p>
            <a:pPr marL="182562">
              <a:defRPr/>
            </a:pPr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A scaled score of less than 100 represents that the child is still working towards end of year 6 expectations</a:t>
            </a:r>
          </a:p>
          <a:p>
            <a:pPr marL="182562">
              <a:defRPr/>
            </a:pPr>
            <a:endParaRPr lang="en-GB" sz="1400" b="1" dirty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</a:endParaRPr>
          </a:p>
          <a:p>
            <a:pPr marL="182562">
              <a:defRPr/>
            </a:pPr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A scaled score of between 100 and 109 represents that the child is working at expected level</a:t>
            </a:r>
          </a:p>
          <a:p>
            <a:pPr marL="182562">
              <a:defRPr/>
            </a:pPr>
            <a:endParaRPr lang="en-GB" sz="1400" b="1" dirty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</a:endParaRPr>
          </a:p>
          <a:p>
            <a:pPr marL="182562">
              <a:defRPr/>
            </a:pPr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A scaled score of between 110 and 120 represents that they are at greater depth and have achieved an advanced understanding. </a:t>
            </a:r>
          </a:p>
          <a:p>
            <a:pPr marL="182562">
              <a:defRPr/>
            </a:pPr>
            <a:endParaRPr lang="en-GB" sz="1400" b="1" dirty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</a:endParaRPr>
          </a:p>
          <a:p>
            <a:pPr marL="182562">
              <a:defRPr/>
            </a:pPr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E.g. in maths if a child scores 57 out of 110 it generates a scaled score of 100 meaning that child has reached the expected standard. </a:t>
            </a:r>
          </a:p>
          <a:p>
            <a:pPr marL="182562">
              <a:defRPr/>
            </a:pPr>
            <a:endParaRPr lang="en-GB" sz="1400" b="1" dirty="0">
              <a:solidFill>
                <a:schemeClr val="bg2">
                  <a:lumMod val="10000"/>
                </a:schemeClr>
              </a:solidFill>
              <a:latin typeface="Arial Black" panose="020B0A04020102020204" pitchFamily="34" charset="0"/>
            </a:endParaRPr>
          </a:p>
          <a:p>
            <a:pPr marL="182562">
              <a:defRPr/>
            </a:pPr>
            <a:r>
              <a:rPr lang="en-GB" sz="1400" b="1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All scaled scores can be found on the governments education website. The </a:t>
            </a:r>
            <a:r>
              <a:rPr lang="en-GB" sz="1400" dirty="0">
                <a:solidFill>
                  <a:schemeClr val="bg2">
                    <a:lumMod val="10000"/>
                  </a:schemeClr>
                </a:solidFill>
                <a:latin typeface="Arial Black" panose="020B0A04020102020204" pitchFamily="34" charset="0"/>
              </a:rPr>
              <a:t>children will know what to aim for through practise week feedback.</a:t>
            </a:r>
          </a:p>
        </p:txBody>
      </p:sp>
    </p:spTree>
    <p:extLst>
      <p:ext uri="{BB962C8B-B14F-4D97-AF65-F5344CB8AC3E}">
        <p14:creationId xmlns:p14="http://schemas.microsoft.com/office/powerpoint/2010/main" val="4075183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1648" y="188640"/>
            <a:ext cx="7715200" cy="1092101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When will the tests take place?</a:t>
            </a:r>
            <a:br>
              <a:rPr lang="en-GB" dirty="0"/>
            </a:br>
            <a:endParaRPr lang="en-GB" sz="2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801953"/>
              </p:ext>
            </p:extLst>
          </p:nvPr>
        </p:nvGraphicFramePr>
        <p:xfrm>
          <a:off x="323528" y="1412776"/>
          <a:ext cx="7560840" cy="4104456"/>
        </p:xfrm>
        <a:graphic>
          <a:graphicData uri="http://schemas.openxmlformats.org/drawingml/2006/table">
            <a:tbl>
              <a:tblPr/>
              <a:tblGrid>
                <a:gridCol w="37804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0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9160">
                <a:tc>
                  <a:txBody>
                    <a:bodyPr/>
                    <a:lstStyle/>
                    <a:p>
                      <a:pPr algn="l" fontAlgn="t"/>
                      <a:r>
                        <a:rPr lang="en-GB" b="1" dirty="0">
                          <a:solidFill>
                            <a:srgbClr val="202124"/>
                          </a:solidFill>
                          <a:effectLst/>
                        </a:rPr>
                        <a:t>Tuesday 9th May 2023</a:t>
                      </a:r>
                    </a:p>
                  </a:txBody>
                  <a:tcPr marR="9525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v-SE" b="1" dirty="0">
                          <a:solidFill>
                            <a:srgbClr val="202124"/>
                          </a:solidFill>
                          <a:effectLst/>
                        </a:rPr>
                        <a:t>Spelling, Punctuation &amp; Grammar – Paper 1 Spelling Punctuation &amp; Grammar – Paper 2</a:t>
                      </a:r>
                    </a:p>
                  </a:txBody>
                  <a:tcPr marL="95250" marR="95250" marT="76200" marB="762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4591"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Wednesday 10</a:t>
                      </a:r>
                      <a:r>
                        <a:rPr lang="en-GB" baseline="30000" dirty="0">
                          <a:effectLst/>
                        </a:rPr>
                        <a:t>th</a:t>
                      </a:r>
                      <a:r>
                        <a:rPr lang="en-GB" dirty="0">
                          <a:effectLst/>
                        </a:rPr>
                        <a:t>  May 2023</a:t>
                      </a:r>
                    </a:p>
                  </a:txBody>
                  <a:tcPr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English Reading</a:t>
                      </a: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6114"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Thursday 11</a:t>
                      </a:r>
                      <a:r>
                        <a:rPr lang="en-GB" baseline="30000" dirty="0">
                          <a:effectLst/>
                        </a:rPr>
                        <a:t>th</a:t>
                      </a:r>
                      <a:r>
                        <a:rPr lang="en-GB" dirty="0">
                          <a:effectLst/>
                        </a:rPr>
                        <a:t> May 2023</a:t>
                      </a:r>
                    </a:p>
                  </a:txBody>
                  <a:tcPr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>
                          <a:effectLst/>
                        </a:rPr>
                        <a:t>Maths Paper 1 (Arithmetic) Maths Paper 2 (Reasoning)</a:t>
                      </a: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4591"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Friday 12</a:t>
                      </a:r>
                      <a:r>
                        <a:rPr lang="en-GB" baseline="30000" dirty="0">
                          <a:effectLst/>
                        </a:rPr>
                        <a:t>th</a:t>
                      </a:r>
                      <a:r>
                        <a:rPr lang="en-GB" dirty="0">
                          <a:effectLst/>
                        </a:rPr>
                        <a:t>  May 2022</a:t>
                      </a:r>
                    </a:p>
                  </a:txBody>
                  <a:tcPr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Maths Paper 3 (Reasoning)</a:t>
                      </a:r>
                    </a:p>
                  </a:txBody>
                  <a:tcPr marL="95250" marR="95250" marT="76200" marB="76200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BEBE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71095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Arrangements for test day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250825" y="1196975"/>
            <a:ext cx="7634288" cy="540067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1600" dirty="0"/>
              <a:t>The tests will take place in the school hall. The children will have completed a number of practice rounds and will be familiar with the set up and the place in which they sit.</a:t>
            </a:r>
          </a:p>
          <a:p>
            <a:pPr eaLnBrk="1" hangingPunct="1">
              <a:defRPr/>
            </a:pPr>
            <a:r>
              <a:rPr lang="en-GB" altLang="en-US" sz="1600" dirty="0"/>
              <a:t>Children are encouraged to visit the toilet and ensure they are well hydrated and comfortable before the test.</a:t>
            </a:r>
          </a:p>
          <a:p>
            <a:pPr eaLnBrk="1" hangingPunct="1">
              <a:defRPr/>
            </a:pPr>
            <a:r>
              <a:rPr lang="en-GB" altLang="en-US" sz="1600" dirty="0"/>
              <a:t>Children are allowed to bring a water bottle to the test</a:t>
            </a:r>
          </a:p>
          <a:p>
            <a:pPr eaLnBrk="1" hangingPunct="1">
              <a:defRPr/>
            </a:pPr>
            <a:r>
              <a:rPr lang="en-GB" altLang="en-US" sz="1600" dirty="0"/>
              <a:t>Children are allowed to ask for questions to be read aloud to them (with the exception of the reading test which is completely independent).</a:t>
            </a:r>
          </a:p>
          <a:p>
            <a:pPr eaLnBrk="1" hangingPunct="1">
              <a:defRPr/>
            </a:pPr>
            <a:r>
              <a:rPr lang="en-GB" altLang="en-US" sz="1600" dirty="0"/>
              <a:t>Staff may only read the question – children are not allowed any help with spelling or to ask for clarification on answers maths numbers and words only.</a:t>
            </a:r>
          </a:p>
          <a:p>
            <a:pPr eaLnBrk="1" hangingPunct="1">
              <a:defRPr/>
            </a:pPr>
            <a:r>
              <a:rPr lang="en-GB" altLang="en-US" sz="1600" dirty="0"/>
              <a:t>Children have the start and end time for each test displayed and are given reminders at timed intervals which they are used to as part of our test preparation sessions.</a:t>
            </a:r>
          </a:p>
          <a:p>
            <a:pPr eaLnBrk="1" hangingPunct="1">
              <a:defRPr/>
            </a:pPr>
            <a:r>
              <a:rPr lang="en-GB" altLang="en-US" sz="1600" dirty="0"/>
              <a:t>Governors will moderate a selection of the assessments</a:t>
            </a:r>
          </a:p>
          <a:p>
            <a:pPr eaLnBrk="1" hangingPunct="1">
              <a:defRPr/>
            </a:pPr>
            <a:endParaRPr lang="en-GB" altLang="en-US" sz="1600" dirty="0"/>
          </a:p>
          <a:p>
            <a:pPr eaLnBrk="1" hangingPunct="1">
              <a:defRPr/>
            </a:pPr>
            <a:endParaRPr lang="en-GB" altLang="en-US" sz="1600" dirty="0"/>
          </a:p>
          <a:p>
            <a:pPr eaLnBrk="1" hangingPunct="1">
              <a:defRPr/>
            </a:pPr>
            <a:endParaRPr lang="en-GB" altLang="en-US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WHAT ARE SATS AND WHY DO CHILDREN TAKE THEM?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GB" altLang="en-US" sz="6000" dirty="0"/>
              <a:t>S – Statutory </a:t>
            </a:r>
          </a:p>
          <a:p>
            <a:pPr eaLnBrk="1" hangingPunct="1"/>
            <a:r>
              <a:rPr lang="en-GB" altLang="en-US" sz="6000" dirty="0"/>
              <a:t>A - Assessment</a:t>
            </a:r>
          </a:p>
          <a:p>
            <a:pPr eaLnBrk="1" hangingPunct="1"/>
            <a:r>
              <a:rPr lang="en-GB" altLang="en-US" sz="6000" dirty="0"/>
              <a:t>T - Tests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GB" altLang="en-US" dirty="0"/>
              <a:t>End of Key Stage measure of attainment and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GB" altLang="en-US" dirty="0"/>
              <a:t>pupil progress. 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en-GB" altLang="en-US" dirty="0"/>
              <a:t>KS1 - Year 2, KS2 – Year 6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822309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After the tests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7239000" cy="5241925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400" dirty="0"/>
              <a:t>During test week, the afternoon sessions will be used for children to go over anything they may be anxious about for the following day.  </a:t>
            </a:r>
          </a:p>
          <a:p>
            <a:pPr eaLnBrk="1" hangingPunct="1">
              <a:defRPr/>
            </a:pPr>
            <a:endParaRPr lang="en-GB" altLang="en-US" sz="2400" dirty="0"/>
          </a:p>
          <a:p>
            <a:pPr eaLnBrk="1" hangingPunct="1">
              <a:defRPr/>
            </a:pPr>
            <a:r>
              <a:rPr lang="en-GB" altLang="en-US" sz="2400" dirty="0"/>
              <a:t>However, primarily children will have opportunity to take part in lessons where other skills are required such as PE, Art, etc.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altLang="en-US" sz="2400" dirty="0"/>
          </a:p>
          <a:p>
            <a:pPr eaLnBrk="1" hangingPunct="1">
              <a:defRPr/>
            </a:pPr>
            <a:r>
              <a:rPr lang="en-GB" altLang="en-US" sz="2400" dirty="0"/>
              <a:t>Therefore children are asked to ensure outdoor PE kit is brought in every day during that week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674"/>
            <a:ext cx="7239000" cy="167956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When will parents be informed of pupils’ results and who else will use these results?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57200" y="2000250"/>
            <a:ext cx="7239000" cy="4456113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altLang="en-US" sz="2000" dirty="0"/>
              <a:t>Tests come into school on various days throughout July. 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altLang="en-US" sz="2000" dirty="0"/>
          </a:p>
          <a:p>
            <a:pPr eaLnBrk="1" hangingPunct="1">
              <a:defRPr/>
            </a:pPr>
            <a:r>
              <a:rPr lang="en-GB" altLang="en-US" sz="2000" dirty="0"/>
              <a:t>Parents will be informed of test results in a letter sent home with their child after the children have been informed. </a:t>
            </a:r>
          </a:p>
          <a:p>
            <a:pPr eaLnBrk="1" hangingPunct="1">
              <a:defRPr/>
            </a:pPr>
            <a:endParaRPr lang="en-GB" altLang="en-US" sz="2000" dirty="0"/>
          </a:p>
          <a:p>
            <a:pPr eaLnBrk="1" hangingPunct="1">
              <a:defRPr/>
            </a:pPr>
            <a:r>
              <a:rPr lang="en-GB" altLang="en-US" sz="2000" dirty="0"/>
              <a:t>Pupil’s test results are transferred electronically to the appropriate Secondary school.</a:t>
            </a:r>
          </a:p>
          <a:p>
            <a:pPr eaLnBrk="1" hangingPunct="1">
              <a:defRPr/>
            </a:pPr>
            <a:endParaRPr lang="en-GB" altLang="en-US" sz="2000" dirty="0"/>
          </a:p>
          <a:p>
            <a:pPr eaLnBrk="1" hangingPunct="1">
              <a:defRPr/>
            </a:pPr>
            <a:r>
              <a:rPr lang="en-GB" altLang="en-US" sz="2000" dirty="0"/>
              <a:t>Children will be told their results by Mrs Gray in a discrete way.  All results are handled sensitively and privately.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0"/>
            <a:ext cx="7704856" cy="64807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z="2800" dirty="0"/>
              <a:t>Should my child be revising at home?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179388" y="765175"/>
            <a:ext cx="7921004" cy="5976193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1800" dirty="0"/>
              <a:t>Your child may wish to do some revision at home and this should be encouraged to enable your child to feel as confident as possible going into their tests.</a:t>
            </a:r>
          </a:p>
          <a:p>
            <a:pPr eaLnBrk="1" hangingPunct="1">
              <a:defRPr/>
            </a:pPr>
            <a:r>
              <a:rPr lang="en-GB" altLang="en-US" sz="1800" dirty="0"/>
              <a:t>However, the best idea is little and often.  Where possible children should be able to use ICT, games etc to help them revise to make it a little bit more exciting. </a:t>
            </a:r>
          </a:p>
          <a:p>
            <a:pPr eaLnBrk="1" hangingPunct="1">
              <a:defRPr/>
            </a:pPr>
            <a:r>
              <a:rPr lang="en-GB" altLang="en-US" sz="1800" dirty="0"/>
              <a:t>The children can have any additional paper based resources that you feel would be helpful.</a:t>
            </a:r>
          </a:p>
          <a:p>
            <a:pPr eaLnBrk="1" hangingPunct="1">
              <a:defRPr/>
            </a:pPr>
            <a:r>
              <a:rPr lang="en-GB" altLang="en-US" sz="1800" dirty="0"/>
              <a:t>It is important that if your child is finding a particular area of reading/maths difficult they must speak with their teacher or Mrs Gray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72390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GB" dirty="0"/>
              <a:t>How can i help my child on the lead up to and on test day?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250825" y="1484313"/>
            <a:ext cx="7634288" cy="5373687"/>
          </a:xfrm>
        </p:spPr>
        <p:txBody>
          <a:bodyPr/>
          <a:lstStyle/>
          <a:p>
            <a:pPr eaLnBrk="1" hangingPunct="1">
              <a:defRPr/>
            </a:pPr>
            <a:r>
              <a:rPr lang="en-GB" altLang="en-US" sz="2000" dirty="0"/>
              <a:t>Attendance - ensure your child is in school as much as possible.</a:t>
            </a:r>
          </a:p>
          <a:p>
            <a:pPr eaLnBrk="1" hangingPunct="1">
              <a:defRPr/>
            </a:pPr>
            <a:r>
              <a:rPr lang="en-GB" altLang="en-US" sz="2000" dirty="0"/>
              <a:t>Regular and appropriate bedtimes.</a:t>
            </a:r>
            <a:r>
              <a:rPr lang="en-GB" sz="2000" dirty="0"/>
              <a:t> Please make sure that they do not have a late night as this will make them tired and they will not be able to concentrate</a:t>
            </a:r>
            <a:r>
              <a:rPr lang="en-GB" sz="2000"/>
              <a:t>. </a:t>
            </a:r>
            <a:endParaRPr lang="en-GB" altLang="en-US" sz="2000" dirty="0"/>
          </a:p>
          <a:p>
            <a:pPr eaLnBrk="1" hangingPunct="1">
              <a:defRPr/>
            </a:pPr>
            <a:r>
              <a:rPr lang="en-GB" altLang="en-US" sz="2000" dirty="0"/>
              <a:t>Let school know as early as possible if your child is ill during test week and if any special arrangements need to be made.</a:t>
            </a:r>
          </a:p>
          <a:p>
            <a:pPr eaLnBrk="1" hangingPunct="1">
              <a:defRPr/>
            </a:pPr>
            <a:r>
              <a:rPr lang="en-GB" altLang="en-US" sz="2000" dirty="0"/>
              <a:t>Communicate if there has been any upheaval or upset at home that may affect the pupil’s access/performance in the test.</a:t>
            </a:r>
          </a:p>
          <a:p>
            <a:pPr eaLnBrk="1" hangingPunct="1">
              <a:defRPr/>
            </a:pPr>
            <a:r>
              <a:rPr lang="en-GB" altLang="en-US" sz="2000" dirty="0"/>
              <a:t>Ensure your child has breakfast and a bottle of water during test week. All children will be supplied with fruit during morning break </a:t>
            </a:r>
          </a:p>
          <a:p>
            <a:pPr eaLnBrk="1" hangingPunct="1">
              <a:defRPr/>
            </a:pPr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/>
              <a:t>What are children tested on?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GB" sz="4000" dirty="0"/>
              <a:t>English – reading, spelling,  grammar and punctuation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r>
              <a:rPr lang="en-GB" sz="4000" dirty="0"/>
              <a:t> </a:t>
            </a:r>
          </a:p>
          <a:p>
            <a:pPr eaLnBrk="1" hangingPunct="1">
              <a:defRPr/>
            </a:pPr>
            <a:r>
              <a:rPr lang="en-GB" sz="4000" dirty="0"/>
              <a:t>Mathematics 2 x reasoning papers and an arithmetic paper</a:t>
            </a:r>
          </a:p>
          <a:p>
            <a:pPr marL="0" indent="0" eaLnBrk="1" hangingPunct="1">
              <a:buFont typeface="Wingdings 2" pitchFamily="18" charset="2"/>
              <a:buNone/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7239000" cy="114300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GB" sz="9600" dirty="0"/>
              <a:t>MATHS</a:t>
            </a:r>
          </a:p>
        </p:txBody>
      </p:sp>
    </p:spTree>
    <p:extLst>
      <p:ext uri="{BB962C8B-B14F-4D97-AF65-F5344CB8AC3E}">
        <p14:creationId xmlns:p14="http://schemas.microsoft.com/office/powerpoint/2010/main" val="116069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72390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dirty="0"/>
              <a:t>Arithmetic Maths test – Paper 1 </a:t>
            </a:r>
            <a:br>
              <a:rPr lang="en-GB" dirty="0"/>
            </a:br>
            <a:endParaRPr lang="en-GB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250825" y="1484313"/>
            <a:ext cx="7705725" cy="4105275"/>
          </a:xfrm>
        </p:spPr>
        <p:txBody>
          <a:bodyPr>
            <a:normAutofit fontScale="92500" lnSpcReduction="20000"/>
          </a:bodyPr>
          <a:lstStyle/>
          <a:p>
            <a:r>
              <a:rPr lang="en-GB" altLang="en-US" sz="2400" dirty="0"/>
              <a:t>40 marks on calculations-lasting 30 mins-which cover the four rules, adding/subtracting/multiplying/dividing fractions, calculating percentages, working with decimals numbers.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GB" altLang="en-US" sz="2400" dirty="0"/>
              <a:t>Lots of experience – children have been tested each week since the beginning of year 6 and have practised the key skills to complete the test. </a:t>
            </a:r>
          </a:p>
          <a:p>
            <a:r>
              <a:rPr lang="en-GB" altLang="en-US" sz="2400" dirty="0"/>
              <a:t>How to help at home: Any work on times tables or practise calculations in the four operations. Internet games on calculation speed and number knowledge. Children keeping up with homework revision.  </a:t>
            </a:r>
          </a:p>
        </p:txBody>
      </p:sp>
    </p:spTree>
    <p:extLst>
      <p:ext uri="{BB962C8B-B14F-4D97-AF65-F5344CB8AC3E}">
        <p14:creationId xmlns:p14="http://schemas.microsoft.com/office/powerpoint/2010/main" val="3011182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is being tested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Children are tested on the following:</a:t>
            </a:r>
          </a:p>
          <a:p>
            <a:pPr marL="0" indent="0">
              <a:buNone/>
            </a:pPr>
            <a:r>
              <a:rPr lang="en-GB" sz="2000" dirty="0"/>
              <a:t>Addition </a:t>
            </a:r>
          </a:p>
          <a:p>
            <a:pPr marL="0" indent="0">
              <a:buNone/>
            </a:pPr>
            <a:r>
              <a:rPr lang="en-GB" sz="2000" dirty="0"/>
              <a:t>Subtraction </a:t>
            </a:r>
          </a:p>
          <a:p>
            <a:pPr marL="0" indent="0">
              <a:buNone/>
            </a:pPr>
            <a:r>
              <a:rPr lang="en-GB" sz="2000" dirty="0"/>
              <a:t>Multiplication (including long multiplication)</a:t>
            </a:r>
          </a:p>
          <a:p>
            <a:pPr marL="0" indent="0">
              <a:buNone/>
            </a:pPr>
            <a:r>
              <a:rPr lang="en-GB" sz="2000" dirty="0"/>
              <a:t>Division (including long division)</a:t>
            </a:r>
          </a:p>
          <a:p>
            <a:pPr marL="0" indent="0">
              <a:buNone/>
            </a:pPr>
            <a:r>
              <a:rPr lang="en-GB" sz="2000" dirty="0"/>
              <a:t>Decimal numbers (various forms)</a:t>
            </a:r>
          </a:p>
          <a:p>
            <a:pPr marL="0" indent="0">
              <a:buNone/>
            </a:pPr>
            <a:r>
              <a:rPr lang="en-GB" sz="2000" dirty="0"/>
              <a:t>Percentages</a:t>
            </a:r>
          </a:p>
          <a:p>
            <a:pPr marL="0" indent="0">
              <a:buNone/>
            </a:pPr>
            <a:r>
              <a:rPr lang="en-GB" sz="2000" dirty="0"/>
              <a:t>Fractions (fractions in various forms) e.g. multiplying, adding and conversion of fractions.</a:t>
            </a:r>
          </a:p>
          <a:p>
            <a:pPr marL="0" indent="0">
              <a:buNone/>
            </a:pPr>
            <a:r>
              <a:rPr lang="en-GB" sz="2000" dirty="0"/>
              <a:t>BODMAS </a:t>
            </a:r>
          </a:p>
          <a:p>
            <a:pPr marL="0" indent="0">
              <a:buNone/>
            </a:pPr>
            <a:r>
              <a:rPr lang="en-GB" sz="2000" dirty="0"/>
              <a:t>Missing numbers in calculations</a:t>
            </a:r>
          </a:p>
          <a:p>
            <a:pPr marL="0" indent="0">
              <a:buNone/>
            </a:pPr>
            <a:r>
              <a:rPr lang="en-GB" sz="2000" dirty="0"/>
              <a:t>Squaring and cubing numbers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73116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6713" y="354013"/>
            <a:ext cx="8420100" cy="71596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07988" y="427038"/>
            <a:ext cx="3568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chemeClr val="bg1"/>
                </a:solidFill>
                <a:latin typeface="BPreplay" pitchFamily="50" charset="0"/>
              </a:rPr>
              <a:t>Sample Questions</a:t>
            </a:r>
          </a:p>
        </p:txBody>
      </p:sp>
      <p:pic>
        <p:nvPicPr>
          <p:cNvPr id="15364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6732588"/>
            <a:ext cx="582612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55600" y="1177925"/>
            <a:ext cx="8429625" cy="5329238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/>
          <a:lstStyle/>
          <a:p>
            <a:pPr marL="93663">
              <a:defRPr/>
            </a:pPr>
            <a:r>
              <a:rPr lang="en-GB" sz="1600" b="1" dirty="0">
                <a:solidFill>
                  <a:schemeClr val="bg2">
                    <a:lumMod val="10000"/>
                  </a:schemeClr>
                </a:solidFill>
                <a:latin typeface="BPreplay" panose="02000503000000020004" pitchFamily="50" charset="0"/>
              </a:rPr>
              <a:t>Maths Paper 1: Arithmetic</a:t>
            </a:r>
          </a:p>
        </p:txBody>
      </p:sp>
      <p:pic>
        <p:nvPicPr>
          <p:cNvPr id="15367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2788" y="2046288"/>
            <a:ext cx="5178425" cy="446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511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Reasoning Maths Papers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defRPr/>
            </a:pPr>
            <a:r>
              <a:rPr lang="en-GB" altLang="en-US" sz="2400" dirty="0"/>
              <a:t>Paper 2 and Paper 3 – Each of 40 minutes.</a:t>
            </a:r>
          </a:p>
          <a:p>
            <a:pPr>
              <a:defRPr/>
            </a:pPr>
            <a:r>
              <a:rPr lang="en-GB" altLang="en-US" sz="2400" dirty="0"/>
              <a:t>Children are tested on how they reason questions through and use their maths knowledge to access a mathematical problem. </a:t>
            </a:r>
          </a:p>
          <a:p>
            <a:pPr>
              <a:defRPr/>
            </a:pPr>
            <a:r>
              <a:rPr lang="en-GB" altLang="en-US" sz="2400" dirty="0"/>
              <a:t>Questions are usually worded or use illustrations e.g. triangles, timetables and charts. </a:t>
            </a:r>
          </a:p>
          <a:p>
            <a:pPr>
              <a:defRPr/>
            </a:pPr>
            <a:r>
              <a:rPr lang="en-GB" altLang="en-US" sz="2400" dirty="0"/>
              <a:t>Each question has more than one step and the children must figure out these steps. </a:t>
            </a:r>
          </a:p>
          <a:p>
            <a:pPr>
              <a:defRPr/>
            </a:pPr>
            <a:r>
              <a:rPr lang="en-GB" altLang="en-US" sz="2400" dirty="0"/>
              <a:t>The weekly tutoring sessions have been focussing on these questions all year. </a:t>
            </a:r>
          </a:p>
          <a:p>
            <a:pPr marL="0" indent="0">
              <a:buNone/>
              <a:defRPr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215064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66713" y="354013"/>
            <a:ext cx="8420100" cy="71596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/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07988" y="427038"/>
            <a:ext cx="35687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prstDash val="dash"/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200" b="1">
                <a:solidFill>
                  <a:schemeClr val="bg1"/>
                </a:solidFill>
                <a:latin typeface="BPreplay" pitchFamily="50" charset="0"/>
              </a:rPr>
              <a:t>Sample Questions</a:t>
            </a:r>
          </a:p>
        </p:txBody>
      </p:sp>
      <p:pic>
        <p:nvPicPr>
          <p:cNvPr id="16388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6732588"/>
            <a:ext cx="582612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355600" y="1177925"/>
            <a:ext cx="8429625" cy="5329238"/>
          </a:xfrm>
          <a:prstGeom prst="rect">
            <a:avLst/>
          </a:prstGeom>
          <a:solidFill>
            <a:schemeClr val="bg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tIns="216000" rIns="216000" bIns="216000"/>
          <a:lstStyle/>
          <a:p>
            <a:pPr marL="93663">
              <a:defRPr/>
            </a:pPr>
            <a:r>
              <a:rPr lang="en-GB" sz="1600" b="1" dirty="0">
                <a:solidFill>
                  <a:schemeClr val="bg2">
                    <a:lumMod val="10000"/>
                  </a:schemeClr>
                </a:solidFill>
                <a:latin typeface="BPreplay" panose="02000503000000020004" pitchFamily="50" charset="0"/>
              </a:rPr>
              <a:t>Maths Paper 2 / Paper 3 : Reasoning</a:t>
            </a:r>
          </a:p>
        </p:txBody>
      </p:sp>
      <p:pic>
        <p:nvPicPr>
          <p:cNvPr id="16390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550" y="1976438"/>
            <a:ext cx="7708900" cy="418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00720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71D930D8E8A74E984E2F1F00905342" ma:contentTypeVersion="15" ma:contentTypeDescription="Create a new document." ma:contentTypeScope="" ma:versionID="1e915a6dcc428827a668c4f14761d169">
  <xsd:schema xmlns:xsd="http://www.w3.org/2001/XMLSchema" xmlns:xs="http://www.w3.org/2001/XMLSchema" xmlns:p="http://schemas.microsoft.com/office/2006/metadata/properties" xmlns:ns2="d07f8fb8-3944-4735-8d42-90de912493df" xmlns:ns3="d9f75db9-f55a-47ef-b434-d9e60f1606d0" targetNamespace="http://schemas.microsoft.com/office/2006/metadata/properties" ma:root="true" ma:fieldsID="a847bbd1efd83fd5f18abb199b570d95" ns2:_="" ns3:_="">
    <xsd:import namespace="d07f8fb8-3944-4735-8d42-90de912493df"/>
    <xsd:import namespace="d9f75db9-f55a-47ef-b434-d9e60f1606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7f8fb8-3944-4735-8d42-90de912493d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d0ab9c68-6b56-464e-a97a-ad8d856ddaf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f75db9-f55a-47ef-b434-d9e60f1606d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6411af8-8049-490b-a316-e289b3cea9e2}" ma:internalName="TaxCatchAll" ma:showField="CatchAllData" ma:web="d9f75db9-f55a-47ef-b434-d9e60f160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07f8fb8-3944-4735-8d42-90de912493df">
      <Terms xmlns="http://schemas.microsoft.com/office/infopath/2007/PartnerControls"/>
    </lcf76f155ced4ddcb4097134ff3c332f>
    <TaxCatchAll xmlns="d9f75db9-f55a-47ef-b434-d9e60f1606d0" xsi:nil="true"/>
  </documentManagement>
</p:properties>
</file>

<file path=customXml/itemProps1.xml><?xml version="1.0" encoding="utf-8"?>
<ds:datastoreItem xmlns:ds="http://schemas.openxmlformats.org/officeDocument/2006/customXml" ds:itemID="{0EBB4730-EF48-4D8C-BFF3-4F012E7A0B5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7f8fb8-3944-4735-8d42-90de912493df"/>
    <ds:schemaRef ds:uri="d9f75db9-f55a-47ef-b434-d9e60f1606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69A1E1D-F5E3-45F4-8000-8046AEAD24C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433224D-2D78-4A77-838B-7C5B6BC4D3DA}">
  <ds:schemaRefs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d9f75db9-f55a-47ef-b434-d9e60f1606d0"/>
    <ds:schemaRef ds:uri="d07f8fb8-3944-4735-8d42-90de912493d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22183</TotalTime>
  <Words>1629</Words>
  <Application>Microsoft Office PowerPoint</Application>
  <PresentationFormat>On-screen Show (4:3)</PresentationFormat>
  <Paragraphs>165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Arial</vt:lpstr>
      <vt:lpstr>Arial Black</vt:lpstr>
      <vt:lpstr>BPreplay</vt:lpstr>
      <vt:lpstr>Calibri</vt:lpstr>
      <vt:lpstr>Century Gothic</vt:lpstr>
      <vt:lpstr>Courier New</vt:lpstr>
      <vt:lpstr>Trebuchet MS</vt:lpstr>
      <vt:lpstr>Wingdings 2</vt:lpstr>
      <vt:lpstr>Wingdings 3</vt:lpstr>
      <vt:lpstr>Ion</vt:lpstr>
      <vt:lpstr>Year 6 SATs  Parents’ Meeting Friday 17th March 2023</vt:lpstr>
      <vt:lpstr>WHAT ARE SATS AND WHY DO CHILDREN TAKE THEM?</vt:lpstr>
      <vt:lpstr>What are children tested on?</vt:lpstr>
      <vt:lpstr>MATHS</vt:lpstr>
      <vt:lpstr>Arithmetic Maths test – Paper 1  </vt:lpstr>
      <vt:lpstr>What is being tested </vt:lpstr>
      <vt:lpstr>PowerPoint Presentation</vt:lpstr>
      <vt:lpstr>Reasoning Maths Papers </vt:lpstr>
      <vt:lpstr>PowerPoint Presentation</vt:lpstr>
      <vt:lpstr>PowerPoint Presentation</vt:lpstr>
      <vt:lpstr>English </vt:lpstr>
      <vt:lpstr>PowerPoint Presentation</vt:lpstr>
      <vt:lpstr>PowerPoint Presentation</vt:lpstr>
      <vt:lpstr>PowerPoint Presentation</vt:lpstr>
      <vt:lpstr>Spelling</vt:lpstr>
      <vt:lpstr>Marks available in each test</vt:lpstr>
      <vt:lpstr>PowerPoint Presentation</vt:lpstr>
      <vt:lpstr>When will the tests take place? </vt:lpstr>
      <vt:lpstr>Arrangements for test day</vt:lpstr>
      <vt:lpstr>After the tests</vt:lpstr>
      <vt:lpstr>When will parents be informed of pupils’ results and who else will use these results?</vt:lpstr>
      <vt:lpstr>Should my child be revising at home?</vt:lpstr>
      <vt:lpstr>How can i help my child on the lead up to and on test day?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6 SATs Parent’s Meeting</dc:title>
  <dc:creator>parker</dc:creator>
  <cp:lastModifiedBy>Helen Russell</cp:lastModifiedBy>
  <cp:revision>55</cp:revision>
  <dcterms:created xsi:type="dcterms:W3CDTF">2008-01-27T15:46:59Z</dcterms:created>
  <dcterms:modified xsi:type="dcterms:W3CDTF">2023-03-13T13:25:57Z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0x0101005071D930D8E8A74E984E2F1F00905342</vt:lpwstr>
  </property>
  <property fmtid="{D5CDD505-2E9C-101B-9397-08002B2CF9AE}" pid="3" name="MediaServiceImageTags">
    <vt:lpwstr/>
  </property>
</Properties>
</file>